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1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77" r:id="rId12"/>
    <p:sldId id="276" r:id="rId13"/>
    <p:sldId id="275" r:id="rId14"/>
    <p:sldId id="274" r:id="rId15"/>
    <p:sldId id="273" r:id="rId16"/>
    <p:sldId id="272" r:id="rId17"/>
    <p:sldId id="380" r:id="rId18"/>
    <p:sldId id="381" r:id="rId19"/>
    <p:sldId id="394" r:id="rId20"/>
    <p:sldId id="418" r:id="rId21"/>
    <p:sldId id="383" r:id="rId22"/>
    <p:sldId id="382" r:id="rId23"/>
    <p:sldId id="384" r:id="rId24"/>
    <p:sldId id="416" r:id="rId25"/>
    <p:sldId id="283" r:id="rId26"/>
    <p:sldId id="282" r:id="rId27"/>
    <p:sldId id="417" r:id="rId28"/>
    <p:sldId id="419" r:id="rId29"/>
    <p:sldId id="423" r:id="rId30"/>
    <p:sldId id="424" r:id="rId31"/>
    <p:sldId id="425" r:id="rId32"/>
    <p:sldId id="270" r:id="rId33"/>
    <p:sldId id="271" r:id="rId34"/>
    <p:sldId id="426" r:id="rId35"/>
    <p:sldId id="427" r:id="rId36"/>
    <p:sldId id="428" r:id="rId37"/>
    <p:sldId id="430" r:id="rId38"/>
    <p:sldId id="431" r:id="rId39"/>
    <p:sldId id="432" r:id="rId40"/>
    <p:sldId id="278" r:id="rId41"/>
    <p:sldId id="279" r:id="rId42"/>
    <p:sldId id="280" r:id="rId43"/>
    <p:sldId id="281" r:id="rId44"/>
    <p:sldId id="433" r:id="rId45"/>
    <p:sldId id="434" r:id="rId46"/>
    <p:sldId id="284" r:id="rId47"/>
    <p:sldId id="435" r:id="rId48"/>
    <p:sldId id="436" r:id="rId49"/>
    <p:sldId id="437" r:id="rId50"/>
    <p:sldId id="439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76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69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44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58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862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90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747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89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42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14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15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98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73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86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96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94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0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599" y="3324900"/>
            <a:ext cx="5426151" cy="7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FORMA-TRIBUTARIA---LOGO-ATUALIZADA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25" y="685113"/>
            <a:ext cx="70485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BD2605-7447-4F45-92D0-DCC63CE6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88" y="547305"/>
            <a:ext cx="6647276" cy="37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C5E334-7562-44BA-ABA5-600F08560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2" y="447189"/>
            <a:ext cx="6825262" cy="38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9D04A77-5219-4876-BE0B-1477AF954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24" y="520607"/>
            <a:ext cx="6694740" cy="37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4143" y="-100116"/>
            <a:ext cx="92507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4D2EB3-667E-44E0-97C3-B8EA25DC3C20}"/>
              </a:ext>
            </a:extLst>
          </p:cNvPr>
          <p:cNvSpPr txBox="1"/>
          <p:nvPr/>
        </p:nvSpPr>
        <p:spPr>
          <a:xfrm>
            <a:off x="640747" y="400467"/>
            <a:ext cx="60320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A Vinculação do </a:t>
            </a:r>
            <a:r>
              <a:rPr lang="pt-BR" sz="1600" b="1" dirty="0" err="1"/>
              <a:t>Creditamento</a:t>
            </a:r>
            <a:r>
              <a:rPr lang="pt-BR" sz="1600" b="1" dirty="0"/>
              <a:t> ao Pagamento</a:t>
            </a:r>
          </a:p>
          <a:p>
            <a:endParaRPr lang="pt-BR" dirty="0"/>
          </a:p>
          <a:p>
            <a:r>
              <a:rPr lang="pt-BR" dirty="0"/>
              <a:t>A vinculação do </a:t>
            </a:r>
            <a:r>
              <a:rPr lang="pt-BR" dirty="0" err="1"/>
              <a:t>creditamento</a:t>
            </a:r>
            <a:r>
              <a:rPr lang="pt-BR" dirty="0"/>
              <a:t> ao pagamento efetivo do tributo é um dos pilares centrais da Reforma Tributária brasileira (Emenda Constitucional 132/2023 e PLP 68/2024), marcando uma mudança fundamental em relação ao sistema atual. </a:t>
            </a:r>
          </a:p>
          <a:p>
            <a:endParaRPr lang="pt-BR" dirty="0"/>
          </a:p>
          <a:p>
            <a:r>
              <a:rPr lang="pt-BR" dirty="0"/>
              <a:t>Com o novo Imposto sobre Bens e Serviços (IBS) e a Contribuição sobre Bens e Serviços (CBS), o direito ao crédito de impostos de etapas anteriores da cadeia produtiva passará a ser condicionado ao recolhimento do tributo pelo fornecedor. </a:t>
            </a:r>
          </a:p>
          <a:p>
            <a:endParaRPr lang="pt-BR" dirty="0"/>
          </a:p>
          <a:p>
            <a:r>
              <a:rPr lang="pt-BR" dirty="0"/>
              <a:t>A principal ferramenta para operacionalizar essa regra é o split </a:t>
            </a:r>
            <a:r>
              <a:rPr lang="pt-BR" dirty="0" err="1"/>
              <a:t>payment</a:t>
            </a:r>
            <a:r>
              <a:rPr lang="pt-BR" dirty="0"/>
              <a:t> (pagamento fracionado). </a:t>
            </a:r>
          </a:p>
        </p:txBody>
      </p:sp>
    </p:spTree>
    <p:extLst>
      <p:ext uri="{BB962C8B-B14F-4D97-AF65-F5344CB8AC3E}">
        <p14:creationId xmlns:p14="http://schemas.microsoft.com/office/powerpoint/2010/main" val="408829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785" y="-126814"/>
            <a:ext cx="92507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AB75D5D-1417-409F-8A07-973F4AD6213A}"/>
              </a:ext>
            </a:extLst>
          </p:cNvPr>
          <p:cNvSpPr txBox="1"/>
          <p:nvPr/>
        </p:nvSpPr>
        <p:spPr>
          <a:xfrm>
            <a:off x="1214750" y="437507"/>
            <a:ext cx="60136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Aqui estão os principais pontos sobre essa vinculação:</a:t>
            </a:r>
          </a:p>
          <a:p>
            <a:endParaRPr lang="pt-BR" dirty="0"/>
          </a:p>
          <a:p>
            <a:r>
              <a:rPr lang="pt-BR" b="1" dirty="0"/>
              <a:t>Lógica de Crédito Financeiro:</a:t>
            </a:r>
            <a:r>
              <a:rPr lang="pt-BR" dirty="0"/>
              <a:t> Diferente do atual modelo (baseado em documento fiscal), o novo sistema é de "crédito financeiro". O adquirente só poderá tomar o crédito tributário se o fornecedor pagar o imposto.</a:t>
            </a:r>
          </a:p>
          <a:p>
            <a:endParaRPr lang="pt-BR" dirty="0"/>
          </a:p>
          <a:p>
            <a:r>
              <a:rPr lang="pt-BR" b="1" dirty="0"/>
              <a:t>Split </a:t>
            </a:r>
            <a:r>
              <a:rPr lang="pt-BR" b="1" dirty="0" err="1"/>
              <a:t>Payment</a:t>
            </a:r>
            <a:r>
              <a:rPr lang="pt-BR" b="1" dirty="0"/>
              <a:t> (Segregação do Pagamento):</a:t>
            </a:r>
            <a:r>
              <a:rPr lang="pt-BR" dirty="0"/>
              <a:t> Para garantir o pagamento, o sistema prevê que, no ato da transação (via </a:t>
            </a:r>
            <a:r>
              <a:rPr lang="pt-BR" dirty="0" err="1"/>
              <a:t>Pix</a:t>
            </a:r>
            <a:r>
              <a:rPr lang="pt-BR" dirty="0"/>
              <a:t>, cartão ou boleto), o valor do imposto será segregado automaticamente pelas instituições financeiras e transferido diretamente ao Fisco (Comitê Gestor do IBS ou Receita Federal).</a:t>
            </a:r>
          </a:p>
        </p:txBody>
      </p:sp>
    </p:spTree>
    <p:extLst>
      <p:ext uri="{BB962C8B-B14F-4D97-AF65-F5344CB8AC3E}">
        <p14:creationId xmlns:p14="http://schemas.microsoft.com/office/powerpoint/2010/main" val="68203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1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9D26BD-3412-4EFE-AC05-C16606DF95E1}"/>
              </a:ext>
            </a:extLst>
          </p:cNvPr>
          <p:cNvSpPr txBox="1"/>
          <p:nvPr/>
        </p:nvSpPr>
        <p:spPr>
          <a:xfrm>
            <a:off x="1181378" y="333723"/>
            <a:ext cx="64408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Vantagem na Segurança:</a:t>
            </a:r>
            <a:r>
              <a:rPr lang="pt-BR" dirty="0"/>
              <a:t> Com o split </a:t>
            </a:r>
            <a:r>
              <a:rPr lang="pt-BR" dirty="0" err="1"/>
              <a:t>payment</a:t>
            </a:r>
            <a:r>
              <a:rPr lang="pt-BR" dirty="0"/>
              <a:t>, o fornecedor recebe apenas o valor líquido (preço do produto/serviço menos o imposto), retirando o risco de inadimplência fiscal do comprador e garantindo o crédito para quem compra.</a:t>
            </a:r>
          </a:p>
          <a:p>
            <a:endParaRPr lang="pt-BR" dirty="0"/>
          </a:p>
          <a:p>
            <a:r>
              <a:rPr lang="pt-BR" b="1" dirty="0"/>
              <a:t>Aceleração do Crédito:</a:t>
            </a:r>
            <a:r>
              <a:rPr lang="pt-BR" dirty="0"/>
              <a:t> Segundo o secretário da Fazenda do Ceará, </a:t>
            </a:r>
            <a:r>
              <a:rPr lang="pt-BR" dirty="0" err="1"/>
              <a:t>Fabrízio</a:t>
            </a:r>
            <a:r>
              <a:rPr lang="pt-BR" dirty="0"/>
              <a:t> Gomes, essa lógica permite um "</a:t>
            </a:r>
            <a:r>
              <a:rPr lang="pt-BR" dirty="0" err="1"/>
              <a:t>creditamento</a:t>
            </a:r>
            <a:r>
              <a:rPr lang="pt-BR" dirty="0"/>
              <a:t> rápido e pleno", aumentando a responsabilidade compartilhada e a conformidade tributária.</a:t>
            </a:r>
          </a:p>
          <a:p>
            <a:endParaRPr lang="pt-BR" dirty="0"/>
          </a:p>
          <a:p>
            <a:r>
              <a:rPr lang="pt-BR" b="1" dirty="0"/>
              <a:t>Ação do Adquirente:</a:t>
            </a:r>
            <a:r>
              <a:rPr lang="pt-BR" dirty="0"/>
              <a:t> O adquirente pode, inclusive, optar por pagar o valor da mercadoria ao fornecedor e o tributo separadamente ao Fisco, garantindo o crédito automaticamente, mesmo que o fornecedor não tenha quitado sua parte.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80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5611F3-AE04-45A5-A7FB-F14122B621F9}"/>
              </a:ext>
            </a:extLst>
          </p:cNvPr>
          <p:cNvSpPr txBox="1"/>
          <p:nvPr/>
        </p:nvSpPr>
        <p:spPr>
          <a:xfrm>
            <a:off x="1328216" y="634073"/>
            <a:ext cx="5633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Transição:</a:t>
            </a:r>
            <a:r>
              <a:rPr lang="pt-BR" dirty="0"/>
              <a:t> O sistema de crédito e o split </a:t>
            </a:r>
            <a:r>
              <a:rPr lang="pt-BR" dirty="0" err="1"/>
              <a:t>payment</a:t>
            </a:r>
            <a:r>
              <a:rPr lang="pt-BR" dirty="0"/>
              <a:t> começam a ser implementados no período de transição, a partir de 2026, com a substituição gradual do ICMS e ISS pelo IBS até 2033.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Essa mudança visa reduzir a sonegação fiscal (o "gap de conformidade") e assegurar a não cumulatividade, evitando que empresas arquem com tributos sonegados por elos anteriores da cadeia. </a:t>
            </a:r>
          </a:p>
        </p:txBody>
      </p:sp>
    </p:spTree>
    <p:extLst>
      <p:ext uri="{BB962C8B-B14F-4D97-AF65-F5344CB8AC3E}">
        <p14:creationId xmlns:p14="http://schemas.microsoft.com/office/powerpoint/2010/main" val="40526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A6CB7AF-CD2E-B98B-F9B8-D01A405F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4" y="525066"/>
            <a:ext cx="8329613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F78E807-3424-1629-9028-4EC9E77F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5" y="646510"/>
            <a:ext cx="7793831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A84F1BB-3E3D-33AD-5F00-A51B1339BEBB}"/>
              </a:ext>
            </a:extLst>
          </p:cNvPr>
          <p:cNvSpPr txBox="1"/>
          <p:nvPr/>
        </p:nvSpPr>
        <p:spPr>
          <a:xfrm>
            <a:off x="327074" y="643597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Split </a:t>
            </a:r>
            <a:r>
              <a:rPr lang="pt-BR" sz="3000" b="1" dirty="0" err="1"/>
              <a:t>Payment</a:t>
            </a:r>
            <a:endParaRPr lang="pt-BR" sz="30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317231-ED31-EE84-66B9-89E855F3637B}"/>
              </a:ext>
            </a:extLst>
          </p:cNvPr>
          <p:cNvSpPr/>
          <p:nvPr/>
        </p:nvSpPr>
        <p:spPr>
          <a:xfrm>
            <a:off x="555674" y="1326982"/>
            <a:ext cx="8032652" cy="347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LC 214/2025</a:t>
            </a:r>
          </a:p>
          <a:p>
            <a:pPr algn="just"/>
            <a:endParaRPr lang="pt-BR" sz="2175" b="1" dirty="0">
              <a:solidFill>
                <a:srgbClr val="002060"/>
              </a:solidFill>
            </a:endParaRPr>
          </a:p>
          <a:p>
            <a:pPr algn="just"/>
            <a:r>
              <a:rPr lang="pt-BR" sz="2175" b="1" dirty="0">
                <a:solidFill>
                  <a:srgbClr val="002060"/>
                </a:solidFill>
              </a:rPr>
              <a:t>Art. 31. Nas transações de pagamento relativas a operações com bens ou com serviços, os prestadores de serviços de pagamento eletrônico e as instituições operadoras de sistemas de pagamentos deverão segregar e recolher ao Comitê Gestor do IBS e à RFB, no momento da liquidação financeira da transação (split </a:t>
            </a:r>
            <a:r>
              <a:rPr lang="pt-BR" sz="2175" b="1" dirty="0" err="1">
                <a:solidFill>
                  <a:srgbClr val="002060"/>
                </a:solidFill>
              </a:rPr>
              <a:t>payment</a:t>
            </a:r>
            <a:r>
              <a:rPr lang="pt-BR" sz="2175" b="1" dirty="0">
                <a:solidFill>
                  <a:srgbClr val="002060"/>
                </a:solidFill>
              </a:rPr>
              <a:t>), os valores do IBS e da CBS, de acordo com o disposto nesta Subseção.</a:t>
            </a:r>
          </a:p>
        </p:txBody>
      </p:sp>
    </p:spTree>
    <p:extLst>
      <p:ext uri="{BB962C8B-B14F-4D97-AF65-F5344CB8AC3E}">
        <p14:creationId xmlns:p14="http://schemas.microsoft.com/office/powerpoint/2010/main" val="66769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B78BB8-B4AD-4CAF-90BE-CA98DFFC0916}"/>
              </a:ext>
            </a:extLst>
          </p:cNvPr>
          <p:cNvSpPr txBox="1"/>
          <p:nvPr/>
        </p:nvSpPr>
        <p:spPr>
          <a:xfrm>
            <a:off x="848226" y="125702"/>
            <a:ext cx="679784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Arial"/>
                <a:cs typeface="Arial"/>
              </a:rPr>
              <a:t>Daniel Mauricio</a:t>
            </a:r>
            <a:br>
              <a:rPr lang="pt-BR" sz="2000" dirty="0">
                <a:latin typeface="Arial"/>
                <a:cs typeface="Arial"/>
              </a:rPr>
            </a:br>
            <a:r>
              <a:rPr lang="pt-BR" sz="1400" dirty="0">
                <a:latin typeface="Arial"/>
                <a:cs typeface="Arial"/>
              </a:rPr>
              <a:t>Graduado em Letras - UFPR; Administração de Empresas - FESP; Direito - FARESC; Pós-graduado em Gestão Administrativa e Tributária – PUC/PR; Pós-Graduado em Gestão de Pessoas e Qualidade no Setor Público - SPEI; Pós-Graduado em Gestão Pública de Tecnologia da Informação – PUC/PR; Pós-Graduado em Gestão Pública – FAEL. É Auditor de Tributos Municipais da Secretaria Municipal de Finanças da Prefeitura Municipal de Curitiba; foi Diretor do Departamento de Rendas Mobiliárias da Secretaria Municipal de Finanças da Prefeitura Municipal de Curitiba; foi integrante do NAJ/SMF - Núcleo de Assessoramento Jurídico da Secretaria Municipal de Finanças de Curitiba; foi membro do CRT - Comissão de Recursos Tributários da Prefeitura Municipal de Curitiba; foi julgador tributário da Junta de Julgamento Tributário da Secretaria Municipal de Finanças da Prefeitura Municipal de Curitiba; foi integrante da Câmara Técnica Permanente da ABRASF – Associação dos Secretários de Finanças das Capitais, atualmente é Chefe de Serviços do Setor de Processos Administrativos da PMC. </a:t>
            </a:r>
            <a:br>
              <a:rPr lang="pt-BR" sz="1400" dirty="0">
                <a:latin typeface="Arial"/>
                <a:cs typeface="Arial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0E05-FBFC-D7EB-9C92-EA4AE64D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9D9EA60-2EDF-AA13-8A66-67B94ADFE29F}"/>
              </a:ext>
            </a:extLst>
          </p:cNvPr>
          <p:cNvSpPr txBox="1"/>
          <p:nvPr/>
        </p:nvSpPr>
        <p:spPr>
          <a:xfrm>
            <a:off x="327074" y="643597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Split </a:t>
            </a:r>
            <a:r>
              <a:rPr lang="pt-BR" sz="3000" b="1" dirty="0" err="1"/>
              <a:t>Payment</a:t>
            </a:r>
            <a:endParaRPr lang="pt-BR" sz="30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C5427A4-93A9-B556-DF3D-AF43C9703100}"/>
              </a:ext>
            </a:extLst>
          </p:cNvPr>
          <p:cNvSpPr/>
          <p:nvPr/>
        </p:nvSpPr>
        <p:spPr>
          <a:xfrm>
            <a:off x="555674" y="1326982"/>
            <a:ext cx="8032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LC 214/2025</a:t>
            </a:r>
          </a:p>
          <a:p>
            <a:pPr algn="just"/>
            <a:endParaRPr lang="pt-BR" sz="2175" b="1" dirty="0">
              <a:solidFill>
                <a:srgbClr val="002060"/>
              </a:solidFill>
            </a:endParaRPr>
          </a:p>
          <a:p>
            <a:pPr algn="just"/>
            <a:r>
              <a:rPr lang="pt-BR" sz="2175" b="1" dirty="0">
                <a:solidFill>
                  <a:srgbClr val="002060"/>
                </a:solidFill>
              </a:rPr>
              <a:t>§ 1º Os procedimentos do split </a:t>
            </a:r>
            <a:r>
              <a:rPr lang="pt-BR" sz="2175" b="1" dirty="0" err="1">
                <a:solidFill>
                  <a:srgbClr val="002060"/>
                </a:solidFill>
              </a:rPr>
              <a:t>payment</a:t>
            </a:r>
            <a:r>
              <a:rPr lang="pt-BR" sz="2175" b="1" dirty="0">
                <a:solidFill>
                  <a:srgbClr val="002060"/>
                </a:solidFill>
              </a:rPr>
              <a:t> previstos nesta Subseção compreenderão a vinculação entre:</a:t>
            </a:r>
          </a:p>
          <a:p>
            <a:pPr algn="just"/>
            <a:endParaRPr lang="pt-BR" sz="2175" b="1" dirty="0">
              <a:solidFill>
                <a:srgbClr val="002060"/>
              </a:solidFill>
            </a:endParaRPr>
          </a:p>
          <a:p>
            <a:pPr algn="just"/>
            <a:r>
              <a:rPr lang="pt-BR" sz="2175" b="1" dirty="0">
                <a:solidFill>
                  <a:srgbClr val="002060"/>
                </a:solidFill>
              </a:rPr>
              <a:t>I - os documentos fiscais eletrônicos relativos a operações com bens ou com serviços; e</a:t>
            </a:r>
          </a:p>
          <a:p>
            <a:pPr algn="just"/>
            <a:endParaRPr lang="pt-BR" sz="2175" b="1" dirty="0">
              <a:solidFill>
                <a:srgbClr val="002060"/>
              </a:solidFill>
            </a:endParaRPr>
          </a:p>
          <a:p>
            <a:pPr algn="just"/>
            <a:r>
              <a:rPr lang="pt-BR" sz="2175" b="1" dirty="0">
                <a:solidFill>
                  <a:srgbClr val="002060"/>
                </a:solidFill>
              </a:rPr>
              <a:t>II - a transação de pagamento das respectivas operações.</a:t>
            </a:r>
          </a:p>
        </p:txBody>
      </p:sp>
    </p:spTree>
    <p:extLst>
      <p:ext uri="{BB962C8B-B14F-4D97-AF65-F5344CB8AC3E}">
        <p14:creationId xmlns:p14="http://schemas.microsoft.com/office/powerpoint/2010/main" val="62372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73779C-1CD2-5C37-DD19-B03E2C12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" y="655375"/>
            <a:ext cx="8131588" cy="40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4F6737-4D3C-5A46-515A-0A6EF2267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83" y="614383"/>
            <a:ext cx="7828835" cy="41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1F5C98-E77A-C900-3AD3-C85B2D336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E4C4-356A-F3E0-2AB2-86EE58E5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73C5C8-FE67-A76D-44E1-61042D63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5" y="634079"/>
            <a:ext cx="8519070" cy="38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078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E9FF5B-355E-42C2-8669-1F414B9F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61" y="493909"/>
            <a:ext cx="6742203" cy="37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6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30" y="-474664"/>
            <a:ext cx="9274016" cy="561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E0BC4A-B20C-444A-ACFF-6722FD04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23" y="540631"/>
            <a:ext cx="6659141" cy="37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CABE-3A7D-458B-ADDA-20ADAC93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B6C687-88FF-4497-73DB-B16D05775D67}"/>
              </a:ext>
            </a:extLst>
          </p:cNvPr>
          <p:cNvSpPr txBox="1"/>
          <p:nvPr/>
        </p:nvSpPr>
        <p:spPr>
          <a:xfrm>
            <a:off x="327074" y="643597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Split </a:t>
            </a:r>
            <a:r>
              <a:rPr lang="pt-BR" sz="3000" b="1" dirty="0" err="1"/>
              <a:t>Payment</a:t>
            </a:r>
            <a:endParaRPr lang="pt-BR" sz="3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83102C-BFB5-832C-9D72-042F0DFBC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1" y="1349312"/>
            <a:ext cx="6015038" cy="28289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606DF3-6291-188A-B05B-6A8746871FF6}"/>
              </a:ext>
            </a:extLst>
          </p:cNvPr>
          <p:cNvSpPr txBox="1"/>
          <p:nvPr/>
        </p:nvSpPr>
        <p:spPr>
          <a:xfrm>
            <a:off x="1957387" y="4499903"/>
            <a:ext cx="60150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https://blog.camargoevieira.adv.br/split-payment-inteligente-x-simplificado/</a:t>
            </a:r>
          </a:p>
        </p:txBody>
      </p:sp>
    </p:spTree>
    <p:extLst>
      <p:ext uri="{BB962C8B-B14F-4D97-AF65-F5344CB8AC3E}">
        <p14:creationId xmlns:p14="http://schemas.microsoft.com/office/powerpoint/2010/main" val="334358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7951" y="1853895"/>
            <a:ext cx="2113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FFFFFF"/>
                </a:solidFill>
                <a:latin typeface="Verdana"/>
                <a:cs typeface="Verdana"/>
              </a:rPr>
              <a:t>SIMPLES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540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SIMPLES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NACIONAL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1208354"/>
            <a:ext cx="1584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8805" algn="l"/>
              </a:tabLst>
            </a:pPr>
            <a:r>
              <a:rPr sz="2000" b="1" spc="-50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Simples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850" y="1498472"/>
            <a:ext cx="1773555" cy="620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280"/>
              </a:spcBef>
              <a:tabLst>
                <a:tab pos="1238250" algn="l"/>
                <a:tab pos="1323340" algn="l"/>
              </a:tabLst>
            </a:pPr>
            <a:r>
              <a:rPr sz="2000" b="1" spc="-10" dirty="0">
                <a:latin typeface="Arial"/>
                <a:cs typeface="Arial"/>
              </a:rPr>
              <a:t>mantido,</a:t>
            </a:r>
            <a:r>
              <a:rPr sz="2000" b="1" dirty="0">
                <a:latin typeface="Arial"/>
                <a:cs typeface="Arial"/>
              </a:rPr>
              <a:t>		</a:t>
            </a:r>
            <a:r>
              <a:rPr sz="2000" b="1" spc="-25" dirty="0">
                <a:latin typeface="Arial"/>
                <a:cs typeface="Arial"/>
              </a:rPr>
              <a:t>ou </a:t>
            </a:r>
            <a:r>
              <a:rPr sz="2000" b="1" spc="-10" dirty="0">
                <a:latin typeface="Arial"/>
                <a:cs typeface="Arial"/>
              </a:rPr>
              <a:t>extinto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8201" y="1208354"/>
            <a:ext cx="1856739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ts val="2340"/>
              </a:lnSpc>
              <a:spcBef>
                <a:spcPts val="105"/>
              </a:spcBef>
              <a:tabLst>
                <a:tab pos="1532255" algn="l"/>
              </a:tabLst>
            </a:pPr>
            <a:r>
              <a:rPr sz="2000" b="1" spc="-10" dirty="0">
                <a:latin typeface="Arial"/>
                <a:cs typeface="Arial"/>
              </a:rPr>
              <a:t>Nacional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Arial"/>
                <a:cs typeface="Arial"/>
              </a:rPr>
              <a:t>foi</a:t>
            </a:r>
            <a:endParaRPr sz="2000">
              <a:latin typeface="Arial"/>
              <a:cs typeface="Arial"/>
            </a:endParaRPr>
          </a:p>
          <a:p>
            <a:pPr marL="277495" marR="6350" indent="-265430">
              <a:lnSpc>
                <a:spcPts val="2280"/>
              </a:lnSpc>
              <a:spcBef>
                <a:spcPts val="114"/>
              </a:spcBef>
              <a:tabLst>
                <a:tab pos="829310" algn="l"/>
                <a:tab pos="1530350" algn="l"/>
              </a:tabLst>
            </a:pPr>
            <a:r>
              <a:rPr sz="2000" b="1" spc="-10" dirty="0">
                <a:latin typeface="Arial"/>
                <a:cs typeface="Arial"/>
              </a:rPr>
              <a:t>seja,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Arial"/>
                <a:cs typeface="Arial"/>
              </a:rPr>
              <a:t>não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Arial"/>
                <a:cs typeface="Arial"/>
              </a:rPr>
              <a:t>foi </a:t>
            </a:r>
            <a:r>
              <a:rPr sz="2000" b="1" spc="-5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6777" y="1788033"/>
            <a:ext cx="1056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Reforma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5073" y="2077593"/>
            <a:ext cx="1268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Tributária.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850" y="2367534"/>
            <a:ext cx="3049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2287905" algn="l"/>
              </a:tabLst>
            </a:pPr>
            <a:r>
              <a:rPr sz="2000" b="1" spc="-25" dirty="0">
                <a:latin typeface="Arial"/>
                <a:cs typeface="Arial"/>
              </a:rPr>
              <a:t>Ele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continuará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0" dirty="0">
                <a:latin typeface="Arial"/>
                <a:cs typeface="Arial"/>
              </a:rPr>
              <a:t>sendo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850" y="2657094"/>
            <a:ext cx="2884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2000" b="1" spc="-10" dirty="0">
                <a:latin typeface="Arial"/>
                <a:cs typeface="Arial"/>
              </a:rPr>
              <a:t>regime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simplificado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6255" y="2367534"/>
            <a:ext cx="407034" cy="620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6520" marR="5080" indent="-83820">
              <a:lnSpc>
                <a:spcPts val="2280"/>
              </a:lnSpc>
              <a:spcBef>
                <a:spcPts val="280"/>
              </a:spcBef>
            </a:pPr>
            <a:r>
              <a:rPr sz="2000" b="1" spc="-25" dirty="0">
                <a:latin typeface="Arial"/>
                <a:cs typeface="Arial"/>
              </a:rPr>
              <a:t>um 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850" y="2946654"/>
            <a:ext cx="3730625" cy="12001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220"/>
              </a:spcBef>
            </a:pPr>
            <a:r>
              <a:rPr sz="2000" b="1" dirty="0">
                <a:latin typeface="Arial"/>
                <a:cs typeface="Arial"/>
              </a:rPr>
              <a:t>tributação</a:t>
            </a:r>
            <a:r>
              <a:rPr sz="2000" b="1" spc="18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unificada,</a:t>
            </a:r>
            <a:r>
              <a:rPr sz="2000" b="1" spc="190" dirty="0">
                <a:latin typeface="Arial"/>
                <a:cs typeface="Arial"/>
              </a:rPr>
              <a:t>  </a:t>
            </a:r>
            <a:r>
              <a:rPr sz="2000" b="1" spc="-10" dirty="0">
                <a:latin typeface="Arial"/>
                <a:cs typeface="Arial"/>
              </a:rPr>
              <a:t>voltado </a:t>
            </a:r>
            <a:r>
              <a:rPr sz="2000" b="1" dirty="0">
                <a:latin typeface="Arial"/>
                <a:cs typeface="Arial"/>
              </a:rPr>
              <a:t>para</a:t>
            </a:r>
            <a:r>
              <a:rPr sz="2000" b="1" spc="20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microempresas</a:t>
            </a:r>
            <a:r>
              <a:rPr sz="2000" b="1" spc="204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(ME)</a:t>
            </a:r>
            <a:r>
              <a:rPr sz="2000" b="1" spc="210" dirty="0">
                <a:latin typeface="Arial"/>
                <a:cs typeface="Arial"/>
              </a:rPr>
              <a:t>  </a:t>
            </a:r>
            <a:r>
              <a:rPr sz="2000" b="1" spc="-50" dirty="0">
                <a:latin typeface="Arial"/>
                <a:cs typeface="Arial"/>
              </a:rPr>
              <a:t>e </a:t>
            </a:r>
            <a:r>
              <a:rPr sz="2000" b="1" dirty="0">
                <a:latin typeface="Arial"/>
                <a:cs typeface="Arial"/>
              </a:rPr>
              <a:t>empresas</a:t>
            </a:r>
            <a:r>
              <a:rPr sz="2000" b="1" spc="12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12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pequeno</a:t>
            </a:r>
            <a:r>
              <a:rPr sz="2000" b="1" spc="120" dirty="0">
                <a:latin typeface="Arial"/>
                <a:cs typeface="Arial"/>
              </a:rPr>
              <a:t>  </a:t>
            </a:r>
            <a:r>
              <a:rPr sz="2000" b="1" spc="-10" dirty="0">
                <a:latin typeface="Arial"/>
                <a:cs typeface="Arial"/>
              </a:rPr>
              <a:t>porte (EPP).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018032"/>
            <a:ext cx="4259580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93A96D-108A-4D4A-997C-D2E33158FEA2}"/>
              </a:ext>
            </a:extLst>
          </p:cNvPr>
          <p:cNvSpPr txBox="1"/>
          <p:nvPr/>
        </p:nvSpPr>
        <p:spPr>
          <a:xfrm>
            <a:off x="1855497" y="787585"/>
            <a:ext cx="50458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Polêmicas In Foco!</a:t>
            </a:r>
          </a:p>
          <a:p>
            <a:pPr algn="just"/>
            <a:r>
              <a:rPr lang="pt-BR" sz="2800" dirty="0"/>
              <a:t>Temas Complementares em Discussão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86423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63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PRINCIPAIS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MUDANÇAS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0444" y="445025"/>
            <a:ext cx="8451856" cy="2481369"/>
          </a:xfrm>
          <a:prstGeom prst="rect">
            <a:avLst/>
          </a:prstGeom>
        </p:spPr>
        <p:txBody>
          <a:bodyPr vert="horz" wrap="square" lIns="0" tIns="524431" rIns="0" bIns="0" rtlCol="0">
            <a:spAutoFit/>
          </a:bodyPr>
          <a:lstStyle/>
          <a:p>
            <a:pPr marL="60960" algn="just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ESCOLHA</a:t>
            </a:r>
            <a:r>
              <a:rPr sz="1800" spc="-5" dirty="0"/>
              <a:t> </a:t>
            </a:r>
            <a:r>
              <a:rPr sz="1800" dirty="0"/>
              <a:t>DO</a:t>
            </a:r>
            <a:r>
              <a:rPr sz="1800" spc="5" dirty="0"/>
              <a:t> </a:t>
            </a:r>
            <a:r>
              <a:rPr sz="1800" dirty="0"/>
              <a:t>MELHOR REGIME</a:t>
            </a:r>
            <a:r>
              <a:rPr sz="1800" spc="-5" dirty="0"/>
              <a:t> </a:t>
            </a:r>
            <a:r>
              <a:rPr sz="1800" spc="-10" dirty="0"/>
              <a:t>IBS/CBS</a:t>
            </a:r>
            <a:endParaRPr sz="1800" dirty="0"/>
          </a:p>
          <a:p>
            <a:pPr marL="12700" marR="5080" algn="just">
              <a:lnSpc>
                <a:spcPct val="100000"/>
              </a:lnSpc>
            </a:pPr>
            <a:r>
              <a:rPr sz="1800" b="0" dirty="0">
                <a:latin typeface="Arial MT"/>
                <a:cs typeface="Arial MT"/>
              </a:rPr>
              <a:t>Optantes</a:t>
            </a:r>
            <a:r>
              <a:rPr sz="1800" b="0" spc="20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do</a:t>
            </a:r>
            <a:r>
              <a:rPr sz="1800" b="0" spc="2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Simples</a:t>
            </a:r>
            <a:r>
              <a:rPr sz="1800" b="0" spc="2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Nacional</a:t>
            </a:r>
            <a:r>
              <a:rPr sz="1800" b="0" spc="2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podem</a:t>
            </a:r>
            <a:r>
              <a:rPr sz="1800" b="0" spc="2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escolher</a:t>
            </a:r>
            <a:r>
              <a:rPr sz="1800" b="0" spc="210" dirty="0">
                <a:latin typeface="Arial MT"/>
                <a:cs typeface="Arial MT"/>
              </a:rPr>
              <a:t> </a:t>
            </a:r>
            <a:r>
              <a:rPr sz="1800" b="0" spc="-20" dirty="0">
                <a:latin typeface="Arial MT"/>
                <a:cs typeface="Arial MT"/>
              </a:rPr>
              <a:t>qual </a:t>
            </a:r>
            <a:r>
              <a:rPr sz="1800" b="0" dirty="0">
                <a:latin typeface="Arial MT"/>
                <a:cs typeface="Arial MT"/>
              </a:rPr>
              <a:t>o</a:t>
            </a:r>
            <a:r>
              <a:rPr sz="1800" b="0" spc="6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melhor</a:t>
            </a:r>
            <a:r>
              <a:rPr sz="1800" b="0" spc="7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regime</a:t>
            </a:r>
            <a:r>
              <a:rPr sz="1800" b="0" spc="7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para</a:t>
            </a:r>
            <a:r>
              <a:rPr sz="1800" b="0" spc="8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recolhimento</a:t>
            </a:r>
            <a:r>
              <a:rPr sz="1800" b="0" spc="8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do</a:t>
            </a:r>
            <a:r>
              <a:rPr sz="1800" b="0" spc="8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IBS/CBS</a:t>
            </a:r>
            <a:r>
              <a:rPr sz="1800" b="0" spc="80" dirty="0">
                <a:latin typeface="Arial MT"/>
                <a:cs typeface="Arial MT"/>
              </a:rPr>
              <a:t> </a:t>
            </a:r>
            <a:r>
              <a:rPr sz="1800" b="0" spc="-20" dirty="0">
                <a:latin typeface="Arial MT"/>
                <a:cs typeface="Arial MT"/>
              </a:rPr>
              <a:t>para </a:t>
            </a:r>
            <a:r>
              <a:rPr sz="1800" b="0" dirty="0">
                <a:latin typeface="Arial MT"/>
                <a:cs typeface="Arial MT"/>
              </a:rPr>
              <a:t>sua</a:t>
            </a:r>
            <a:r>
              <a:rPr sz="1800" b="0" spc="-3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empresa,</a:t>
            </a:r>
            <a:r>
              <a:rPr sz="1800" b="0" spc="-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sem</a:t>
            </a:r>
            <a:r>
              <a:rPr sz="1800" b="0" spc="-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alterar</a:t>
            </a:r>
            <a:r>
              <a:rPr sz="1800" b="0" spc="-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os demais</a:t>
            </a:r>
            <a:r>
              <a:rPr sz="1800" b="0" spc="-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tributos da</a:t>
            </a:r>
            <a:r>
              <a:rPr sz="1800" b="0" spc="-25" dirty="0">
                <a:latin typeface="Arial MT"/>
                <a:cs typeface="Arial MT"/>
              </a:rPr>
              <a:t> </a:t>
            </a:r>
            <a:r>
              <a:rPr sz="1800" b="0" spc="-10" dirty="0">
                <a:latin typeface="Arial MT"/>
                <a:cs typeface="Arial MT"/>
              </a:rPr>
              <a:t>cesta </a:t>
            </a:r>
            <a:r>
              <a:rPr sz="1800" b="0" dirty="0">
                <a:latin typeface="Arial MT"/>
                <a:cs typeface="Arial MT"/>
              </a:rPr>
              <a:t>do</a:t>
            </a:r>
            <a:r>
              <a:rPr sz="1800" b="0" spc="19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Simples</a:t>
            </a:r>
            <a:r>
              <a:rPr sz="1800" b="0" spc="20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(IRPJ,</a:t>
            </a:r>
            <a:r>
              <a:rPr sz="1800" b="0" spc="20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CSLL</a:t>
            </a:r>
            <a:r>
              <a:rPr sz="1800" b="0" spc="19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</a:t>
            </a:r>
            <a:r>
              <a:rPr sz="1800" b="0" spc="19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CPP),</a:t>
            </a:r>
            <a:r>
              <a:rPr sz="1800" b="0" spc="20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que</a:t>
            </a:r>
            <a:r>
              <a:rPr sz="1800" b="0" spc="19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continuarão</a:t>
            </a:r>
            <a:r>
              <a:rPr sz="1800" b="0" spc="195" dirty="0">
                <a:latin typeface="Arial MT"/>
                <a:cs typeface="Arial MT"/>
              </a:rPr>
              <a:t> </a:t>
            </a:r>
            <a:r>
              <a:rPr sz="1800" b="0" spc="-50" dirty="0">
                <a:latin typeface="Arial MT"/>
                <a:cs typeface="Arial MT"/>
              </a:rPr>
              <a:t>a </a:t>
            </a:r>
            <a:r>
              <a:rPr sz="1800" b="0" dirty="0">
                <a:latin typeface="Arial MT"/>
                <a:cs typeface="Arial MT"/>
              </a:rPr>
              <a:t>ser</a:t>
            </a:r>
            <a:r>
              <a:rPr sz="1800" b="0" spc="415" dirty="0">
                <a:latin typeface="Arial MT"/>
                <a:cs typeface="Arial MT"/>
              </a:rPr>
              <a:t>    </a:t>
            </a:r>
            <a:r>
              <a:rPr sz="1800" b="0" dirty="0">
                <a:latin typeface="Arial MT"/>
                <a:cs typeface="Arial MT"/>
              </a:rPr>
              <a:t>recolhidos</a:t>
            </a:r>
            <a:r>
              <a:rPr sz="1800" b="0" spc="425" dirty="0">
                <a:latin typeface="Arial MT"/>
                <a:cs typeface="Arial MT"/>
              </a:rPr>
              <a:t>    </a:t>
            </a:r>
            <a:r>
              <a:rPr sz="1800" b="0" dirty="0">
                <a:latin typeface="Arial MT"/>
                <a:cs typeface="Arial MT"/>
              </a:rPr>
              <a:t>pelo</a:t>
            </a:r>
            <a:r>
              <a:rPr sz="1800" b="0" spc="420" dirty="0">
                <a:latin typeface="Arial MT"/>
                <a:cs typeface="Arial MT"/>
              </a:rPr>
              <a:t>    </a:t>
            </a:r>
            <a:r>
              <a:rPr sz="1800" b="0" dirty="0">
                <a:latin typeface="Arial MT"/>
                <a:cs typeface="Arial MT"/>
              </a:rPr>
              <a:t>Simples</a:t>
            </a:r>
            <a:r>
              <a:rPr sz="1800" b="0" spc="425" dirty="0">
                <a:latin typeface="Arial MT"/>
                <a:cs typeface="Arial MT"/>
              </a:rPr>
              <a:t>    </a:t>
            </a:r>
            <a:r>
              <a:rPr sz="1800" b="0" spc="-10" dirty="0">
                <a:latin typeface="Arial MT"/>
                <a:cs typeface="Arial MT"/>
              </a:rPr>
              <a:t>Nacional. </a:t>
            </a:r>
            <a:r>
              <a:rPr sz="1800" b="0" dirty="0">
                <a:latin typeface="Arial MT"/>
                <a:cs typeface="Arial MT"/>
              </a:rPr>
              <a:t>A</a:t>
            </a:r>
            <a:r>
              <a:rPr sz="1800" b="0" spc="10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escolha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pode</a:t>
            </a:r>
            <a:r>
              <a:rPr sz="1800" b="0" spc="114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ocorrer</a:t>
            </a:r>
            <a:r>
              <a:rPr sz="1800" b="0" spc="110" dirty="0">
                <a:latin typeface="Arial MT"/>
                <a:cs typeface="Arial MT"/>
              </a:rPr>
              <a:t> </a:t>
            </a:r>
            <a:r>
              <a:rPr sz="1800" dirty="0"/>
              <a:t>duas</a:t>
            </a:r>
            <a:r>
              <a:rPr sz="1800" spc="135" dirty="0"/>
              <a:t> </a:t>
            </a:r>
            <a:r>
              <a:rPr sz="1800" dirty="0"/>
              <a:t>vezes</a:t>
            </a:r>
            <a:r>
              <a:rPr sz="1800" spc="105" dirty="0"/>
              <a:t> </a:t>
            </a:r>
            <a:r>
              <a:rPr sz="1800" dirty="0"/>
              <a:t>ao</a:t>
            </a:r>
            <a:r>
              <a:rPr sz="1800" spc="120" dirty="0"/>
              <a:t> </a:t>
            </a:r>
            <a:r>
              <a:rPr sz="1800" dirty="0"/>
              <a:t>ano</a:t>
            </a:r>
            <a:r>
              <a:rPr sz="1800" spc="130" dirty="0"/>
              <a:t> </a:t>
            </a:r>
            <a:r>
              <a:rPr sz="1800" dirty="0"/>
              <a:t>—</a:t>
            </a:r>
            <a:r>
              <a:rPr sz="1800" spc="120" dirty="0"/>
              <a:t> </a:t>
            </a:r>
            <a:r>
              <a:rPr sz="1800" spc="-10" dirty="0"/>
              <a:t>abril </a:t>
            </a:r>
            <a:r>
              <a:rPr sz="1800" dirty="0"/>
              <a:t>e</a:t>
            </a:r>
            <a:r>
              <a:rPr sz="1800" spc="-5" dirty="0"/>
              <a:t> </a:t>
            </a:r>
            <a:r>
              <a:rPr sz="1800" dirty="0"/>
              <a:t>setembro</a:t>
            </a:r>
            <a:r>
              <a:rPr sz="1800" b="0" dirty="0">
                <a:latin typeface="Arial MT"/>
                <a:cs typeface="Arial MT"/>
              </a:rPr>
              <a:t>,</a:t>
            </a:r>
            <a:r>
              <a:rPr sz="1800" b="0" spc="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valendo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para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os</a:t>
            </a:r>
            <a:r>
              <a:rPr sz="1800" b="0" spc="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semestres</a:t>
            </a:r>
            <a:r>
              <a:rPr sz="1800" b="0" spc="-1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iniciados</a:t>
            </a:r>
            <a:r>
              <a:rPr sz="1800" b="0" spc="20" dirty="0">
                <a:latin typeface="Arial MT"/>
                <a:cs typeface="Arial MT"/>
              </a:rPr>
              <a:t> </a:t>
            </a:r>
            <a:r>
              <a:rPr sz="1800" b="0" spc="-25" dirty="0">
                <a:latin typeface="Arial MT"/>
                <a:cs typeface="Arial MT"/>
              </a:rPr>
              <a:t>em </a:t>
            </a:r>
            <a:r>
              <a:rPr sz="1800" b="0" dirty="0">
                <a:latin typeface="Arial MT"/>
                <a:cs typeface="Arial MT"/>
              </a:rPr>
              <a:t>janeiro</a:t>
            </a:r>
            <a:r>
              <a:rPr sz="1800" b="0" spc="-5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e</a:t>
            </a:r>
            <a:r>
              <a:rPr sz="1800" b="0" spc="-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julho</a:t>
            </a:r>
            <a:r>
              <a:rPr sz="1800" b="0" spc="-1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de</a:t>
            </a:r>
            <a:r>
              <a:rPr sz="1800" b="0" spc="-20" dirty="0">
                <a:latin typeface="Arial MT"/>
                <a:cs typeface="Arial MT"/>
              </a:rPr>
              <a:t> </a:t>
            </a:r>
            <a:r>
              <a:rPr sz="1800" b="0" dirty="0">
                <a:latin typeface="Arial MT"/>
                <a:cs typeface="Arial MT"/>
              </a:rPr>
              <a:t>cada</a:t>
            </a:r>
            <a:r>
              <a:rPr sz="1800" b="0" spc="-10" dirty="0">
                <a:latin typeface="Arial MT"/>
                <a:cs typeface="Arial MT"/>
              </a:rPr>
              <a:t> </a:t>
            </a:r>
            <a:r>
              <a:rPr sz="1800" b="0" spc="-20" dirty="0">
                <a:latin typeface="Arial MT"/>
                <a:cs typeface="Arial MT"/>
              </a:rPr>
              <a:t>ano.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8814" y="2676454"/>
            <a:ext cx="2711639" cy="224929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35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SISTEMA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HIBRÍDO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758" y="1071831"/>
            <a:ext cx="4868545" cy="321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14999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1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empresas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poderão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recolher</a:t>
            </a:r>
            <a:r>
              <a:rPr sz="1400" b="1" spc="1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CBS</a:t>
            </a:r>
            <a:r>
              <a:rPr sz="1400" b="1" spc="1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IBS </a:t>
            </a:r>
            <a:r>
              <a:rPr sz="1400" b="1" dirty="0">
                <a:latin typeface="Arial"/>
                <a:cs typeface="Arial"/>
              </a:rPr>
              <a:t>pelo</a:t>
            </a:r>
            <a:r>
              <a:rPr sz="1400" b="1" spc="4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regime</a:t>
            </a:r>
            <a:r>
              <a:rPr sz="1400" b="1" spc="4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normal</a:t>
            </a:r>
            <a:r>
              <a:rPr sz="1400" b="1" spc="4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</a:t>
            </a:r>
            <a:r>
              <a:rPr sz="1400" b="1" spc="4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alíquota</a:t>
            </a:r>
            <a:r>
              <a:rPr sz="1400" b="1" spc="4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padrão</a:t>
            </a:r>
            <a:r>
              <a:rPr sz="1400" b="1" spc="4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</a:t>
            </a:r>
            <a:r>
              <a:rPr sz="1400" b="1" spc="4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IVA,</a:t>
            </a:r>
            <a:r>
              <a:rPr sz="1400" b="1" spc="48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forma</a:t>
            </a:r>
            <a:r>
              <a:rPr sz="1400" b="1" spc="2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avulsa</a:t>
            </a:r>
            <a:r>
              <a:rPr sz="1400" b="1" spc="2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2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DAS,</a:t>
            </a:r>
            <a:r>
              <a:rPr sz="1400" b="1" spc="2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aumentando</a:t>
            </a:r>
            <a:r>
              <a:rPr sz="1400" b="1" spc="2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sua</a:t>
            </a:r>
            <a:r>
              <a:rPr sz="1400" b="1" spc="2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carga</a:t>
            </a:r>
            <a:r>
              <a:rPr sz="1400" b="1" spc="2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tributária, </a:t>
            </a:r>
            <a:r>
              <a:rPr sz="1400" b="1" dirty="0">
                <a:latin typeface="Arial"/>
                <a:cs typeface="Arial"/>
              </a:rPr>
              <a:t>mas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permitindo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apropriação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integral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créditos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si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seus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clientes.</a:t>
            </a:r>
            <a:endParaRPr sz="1400">
              <a:latin typeface="Arial"/>
              <a:cs typeface="Arial"/>
            </a:endParaRPr>
          </a:p>
          <a:p>
            <a:pPr marL="329565" indent="-317500" algn="just">
              <a:lnSpc>
                <a:spcPct val="100000"/>
              </a:lnSpc>
              <a:spcBef>
                <a:spcPts val="250"/>
              </a:spcBef>
              <a:buClr>
                <a:srgbClr val="585858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sz="1400" b="1" dirty="0">
                <a:latin typeface="Arial"/>
                <a:cs typeface="Arial"/>
              </a:rPr>
              <a:t>Empresas</a:t>
            </a:r>
            <a:r>
              <a:rPr sz="1400" b="1" spc="310" dirty="0">
                <a:latin typeface="Arial"/>
                <a:cs typeface="Arial"/>
              </a:rPr>
              <a:t>   </a:t>
            </a:r>
            <a:r>
              <a:rPr sz="1400" b="1" dirty="0">
                <a:latin typeface="Arial"/>
                <a:cs typeface="Arial"/>
              </a:rPr>
              <a:t>B2B,</a:t>
            </a:r>
            <a:r>
              <a:rPr sz="1400" b="1" spc="310" dirty="0">
                <a:latin typeface="Arial"/>
                <a:cs typeface="Arial"/>
              </a:rPr>
              <a:t>   </a:t>
            </a:r>
            <a:r>
              <a:rPr sz="1400" b="1" dirty="0">
                <a:latin typeface="Arial"/>
                <a:cs typeface="Arial"/>
              </a:rPr>
              <a:t>poderão</a:t>
            </a:r>
            <a:r>
              <a:rPr sz="1400" b="1" spc="305" dirty="0">
                <a:latin typeface="Arial"/>
                <a:cs typeface="Arial"/>
              </a:rPr>
              <a:t>   </a:t>
            </a:r>
            <a:r>
              <a:rPr sz="1400" b="1" dirty="0">
                <a:latin typeface="Arial"/>
                <a:cs typeface="Arial"/>
              </a:rPr>
              <a:t>conceder</a:t>
            </a:r>
            <a:r>
              <a:rPr sz="1400" b="1" spc="310" dirty="0">
                <a:latin typeface="Arial"/>
                <a:cs typeface="Arial"/>
              </a:rPr>
              <a:t>   </a:t>
            </a:r>
            <a:r>
              <a:rPr sz="1400" b="1" spc="-10" dirty="0">
                <a:latin typeface="Arial"/>
                <a:cs typeface="Arial"/>
              </a:rPr>
              <a:t>créditos</a:t>
            </a:r>
            <a:endParaRPr sz="1400">
              <a:latin typeface="Arial"/>
              <a:cs typeface="Arial"/>
            </a:endParaRPr>
          </a:p>
          <a:p>
            <a:pPr marL="329565" marR="7620" algn="just">
              <a:lnSpc>
                <a:spcPct val="114999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tributários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aos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seus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clientes,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poderão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poderão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sofrer </a:t>
            </a:r>
            <a:r>
              <a:rPr sz="1400" b="1" dirty="0">
                <a:latin typeface="Arial"/>
                <a:cs typeface="Arial"/>
              </a:rPr>
              <a:t>aumento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carga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tributária.</a:t>
            </a:r>
            <a:endParaRPr sz="1400">
              <a:latin typeface="Arial"/>
              <a:cs typeface="Arial"/>
            </a:endParaRPr>
          </a:p>
          <a:p>
            <a:pPr marL="329565" marR="5080" indent="-317500" algn="just">
              <a:lnSpc>
                <a:spcPct val="114999"/>
              </a:lnSpc>
              <a:buClr>
                <a:srgbClr val="585858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sz="1400" b="1" dirty="0">
                <a:latin typeface="Arial"/>
                <a:cs typeface="Arial"/>
              </a:rPr>
              <a:t>Empresas</a:t>
            </a:r>
            <a:r>
              <a:rPr sz="1400" b="1" spc="3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B2C</a:t>
            </a:r>
            <a:r>
              <a:rPr sz="1400" b="1" spc="3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</a:t>
            </a:r>
            <a:r>
              <a:rPr sz="1400" b="1" spc="3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</a:t>
            </a:r>
            <a:r>
              <a:rPr sz="1400" b="1" spc="3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Nacional,</a:t>
            </a:r>
            <a:r>
              <a:rPr sz="1400" b="1" spc="3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3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atendem </a:t>
            </a:r>
            <a:r>
              <a:rPr sz="1400" b="1" dirty="0">
                <a:latin typeface="Arial"/>
                <a:cs typeface="Arial"/>
              </a:rPr>
              <a:t>consumidores</a:t>
            </a:r>
            <a:r>
              <a:rPr sz="1400" b="1" spc="14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finais</a:t>
            </a:r>
            <a:r>
              <a:rPr sz="1400" b="1" spc="14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13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14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não</a:t>
            </a:r>
            <a:r>
              <a:rPr sz="1400" b="1" spc="13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14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creditam</a:t>
            </a:r>
            <a:r>
              <a:rPr sz="1400" b="1" spc="145" dirty="0">
                <a:latin typeface="Arial"/>
                <a:cs typeface="Arial"/>
              </a:rPr>
              <a:t>  </a:t>
            </a:r>
            <a:r>
              <a:rPr sz="1400" b="1" spc="-2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impostos,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não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devem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aumento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carga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tributária </a:t>
            </a:r>
            <a:r>
              <a:rPr sz="1400" b="1" dirty="0">
                <a:latin typeface="Arial"/>
                <a:cs typeface="Arial"/>
              </a:rPr>
              <a:t>já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não</a:t>
            </a:r>
            <a:r>
              <a:rPr sz="1400" b="1" spc="8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haverá</a:t>
            </a:r>
            <a:r>
              <a:rPr sz="1400" b="1" spc="9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necessidade</a:t>
            </a:r>
            <a:r>
              <a:rPr sz="1400" b="1" spc="9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9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optar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spc="-20" dirty="0">
                <a:latin typeface="Arial"/>
                <a:cs typeface="Arial"/>
              </a:rPr>
              <a:t>pelo </a:t>
            </a:r>
            <a:r>
              <a:rPr sz="1400" b="1" dirty="0">
                <a:latin typeface="Arial"/>
                <a:cs typeface="Arial"/>
              </a:rPr>
              <a:t>sistema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híbrido.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628" y="864108"/>
            <a:ext cx="3357371" cy="39898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63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PRINCIPAIS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MUDANÇAS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660" y="1528953"/>
            <a:ext cx="393572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NOTA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FISCAL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25" dirty="0">
                <a:latin typeface="Arial"/>
                <a:cs typeface="Arial"/>
              </a:rPr>
              <a:t> MEI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Os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MEIs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serão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obrigados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emitir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Fiscal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para </a:t>
            </a:r>
            <a:r>
              <a:rPr sz="2400" b="1" dirty="0">
                <a:latin typeface="Arial"/>
                <a:cs typeface="Arial"/>
              </a:rPr>
              <a:t>todas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suas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operações, </a:t>
            </a:r>
            <a:r>
              <a:rPr sz="2400" b="1" dirty="0">
                <a:latin typeface="Arial"/>
                <a:cs typeface="Arial"/>
              </a:rPr>
              <a:t>inclusive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para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pessoas </a:t>
            </a:r>
            <a:r>
              <a:rPr sz="2400" b="1" dirty="0">
                <a:latin typeface="Arial"/>
                <a:cs typeface="Arial"/>
              </a:rPr>
              <a:t>físicas,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partir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2027.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384" y="1018032"/>
            <a:ext cx="4166616" cy="32750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63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PRINCIPAIS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MUDANÇAS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748" rIns="0" bIns="0" rtlCol="0">
            <a:spAutoFit/>
          </a:bodyPr>
          <a:lstStyle/>
          <a:p>
            <a:pPr marL="12700" marR="1156335" indent="4826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FIM</a:t>
            </a:r>
            <a:r>
              <a:rPr sz="2800" spc="-40" dirty="0"/>
              <a:t> </a:t>
            </a:r>
            <a:r>
              <a:rPr sz="2800" dirty="0"/>
              <a:t>DA</a:t>
            </a:r>
            <a:r>
              <a:rPr sz="2800" spc="-40" dirty="0"/>
              <a:t> </a:t>
            </a:r>
            <a:r>
              <a:rPr sz="2800" spc="-10" dirty="0"/>
              <a:t>SUBSTITUIÇÃO TRIBUTÁRIA</a:t>
            </a:r>
            <a:endParaRPr sz="2800"/>
          </a:p>
          <a:p>
            <a:pPr marL="12700" marR="502920">
              <a:lnSpc>
                <a:spcPct val="100000"/>
              </a:lnSpc>
            </a:pPr>
            <a:r>
              <a:rPr sz="2800" b="0" dirty="0">
                <a:latin typeface="Arial MT"/>
                <a:cs typeface="Arial MT"/>
              </a:rPr>
              <a:t>Inexiste</a:t>
            </a:r>
            <a:r>
              <a:rPr sz="2800" b="0" spc="-125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substituição</a:t>
            </a:r>
            <a:r>
              <a:rPr sz="2800" b="0" spc="-125" dirty="0">
                <a:latin typeface="Arial MT"/>
                <a:cs typeface="Arial MT"/>
              </a:rPr>
              <a:t> </a:t>
            </a:r>
            <a:r>
              <a:rPr sz="2800" b="0" spc="-10" dirty="0">
                <a:latin typeface="Arial MT"/>
                <a:cs typeface="Arial MT"/>
              </a:rPr>
              <a:t>tributária </a:t>
            </a:r>
            <a:r>
              <a:rPr sz="2800" b="0" dirty="0">
                <a:latin typeface="Arial MT"/>
                <a:cs typeface="Arial MT"/>
              </a:rPr>
              <a:t>para</a:t>
            </a:r>
            <a:r>
              <a:rPr sz="2800" b="0" spc="-4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o</a:t>
            </a:r>
            <a:r>
              <a:rPr sz="2800" b="0" spc="-30" dirty="0">
                <a:latin typeface="Arial MT"/>
                <a:cs typeface="Arial MT"/>
              </a:rPr>
              <a:t> </a:t>
            </a:r>
            <a:r>
              <a:rPr sz="2800" b="0" spc="-10" dirty="0">
                <a:latin typeface="Arial MT"/>
                <a:cs typeface="Arial MT"/>
              </a:rPr>
              <a:t>IBS/CBS.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0" dirty="0">
                <a:latin typeface="Arial MT"/>
                <a:cs typeface="Arial MT"/>
              </a:rPr>
              <a:t>A</a:t>
            </a:r>
            <a:r>
              <a:rPr sz="2800" b="0" spc="-8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substituição</a:t>
            </a:r>
            <a:r>
              <a:rPr sz="2800" b="0" spc="-8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tributária</a:t>
            </a:r>
            <a:r>
              <a:rPr sz="2800" b="0" spc="-65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do</a:t>
            </a:r>
            <a:r>
              <a:rPr sz="2800" b="0" spc="-35" dirty="0">
                <a:latin typeface="Arial MT"/>
                <a:cs typeface="Arial MT"/>
              </a:rPr>
              <a:t> </a:t>
            </a:r>
            <a:r>
              <a:rPr sz="2800" spc="-20" dirty="0"/>
              <a:t>ICMS </a:t>
            </a:r>
            <a:r>
              <a:rPr sz="2800" dirty="0"/>
              <a:t>continua</a:t>
            </a:r>
            <a:r>
              <a:rPr sz="2800" spc="-65" dirty="0"/>
              <a:t> </a:t>
            </a:r>
            <a:r>
              <a:rPr sz="2800" dirty="0"/>
              <a:t>até</a:t>
            </a:r>
            <a:r>
              <a:rPr sz="2800" spc="-95" dirty="0"/>
              <a:t> </a:t>
            </a:r>
            <a:r>
              <a:rPr sz="2800" spc="-20" dirty="0"/>
              <a:t>2032</a:t>
            </a:r>
            <a:r>
              <a:rPr sz="2800" b="0" spc="-2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7031" y="2996828"/>
            <a:ext cx="2804547" cy="12825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212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/>
                <a:cs typeface="Arial"/>
              </a:rPr>
              <a:t>SUBSTITUIÇÃO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758" y="1214450"/>
            <a:ext cx="3704590" cy="286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indent="-317500" algn="just">
              <a:lnSpc>
                <a:spcPts val="1760"/>
              </a:lnSpc>
              <a:spcBef>
                <a:spcPts val="100"/>
              </a:spcBef>
              <a:buClr>
                <a:srgbClr val="585858"/>
              </a:buClr>
              <a:buSzPct val="93333"/>
              <a:buFont typeface="Microsoft Sans Serif"/>
              <a:buChar char="●"/>
              <a:tabLst>
                <a:tab pos="330200" algn="l"/>
              </a:tabLst>
            </a:pPr>
            <a:r>
              <a:rPr sz="1500" b="1" dirty="0">
                <a:latin typeface="Arial"/>
                <a:cs typeface="Arial"/>
              </a:rPr>
              <a:t>Substituição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impostos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95000"/>
              </a:lnSpc>
              <a:spcBef>
                <a:spcPts val="50"/>
              </a:spcBef>
            </a:pP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modelo</a:t>
            </a:r>
            <a:r>
              <a:rPr sz="1500" b="1" spc="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unificado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recolhimento</a:t>
            </a:r>
            <a:r>
              <a:rPr sz="1500" b="1" spc="8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via </a:t>
            </a:r>
            <a:r>
              <a:rPr sz="1500" b="1" dirty="0">
                <a:latin typeface="Arial"/>
                <a:cs typeface="Arial"/>
              </a:rPr>
              <a:t>DAS</a:t>
            </a:r>
            <a:r>
              <a:rPr sz="1500" b="1" spc="9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(Documento</a:t>
            </a:r>
            <a:r>
              <a:rPr sz="1500" b="1" spc="10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11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Arrecadação</a:t>
            </a:r>
            <a:r>
              <a:rPr sz="1500" b="1" spc="105" dirty="0">
                <a:latin typeface="Arial"/>
                <a:cs typeface="Arial"/>
              </a:rPr>
              <a:t>  </a:t>
            </a:r>
            <a:r>
              <a:rPr sz="1500" b="1" spc="-25" dirty="0">
                <a:latin typeface="Arial"/>
                <a:cs typeface="Arial"/>
              </a:rPr>
              <a:t>do </a:t>
            </a:r>
            <a:r>
              <a:rPr sz="1500" b="1" dirty="0">
                <a:latin typeface="Arial"/>
                <a:cs typeface="Arial"/>
              </a:rPr>
              <a:t>Simples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Nacional)</a:t>
            </a:r>
            <a:r>
              <a:rPr sz="1500" b="1" spc="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será</a:t>
            </a:r>
            <a:r>
              <a:rPr sz="1500" b="1" spc="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mantido,</a:t>
            </a:r>
            <a:r>
              <a:rPr sz="1500" b="1" spc="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porém, </a:t>
            </a:r>
            <a:r>
              <a:rPr sz="1500" b="1" dirty="0">
                <a:latin typeface="Arial"/>
                <a:cs typeface="Arial"/>
              </a:rPr>
              <a:t>com</a:t>
            </a:r>
            <a:r>
              <a:rPr sz="1500" b="1" spc="3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3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substituição</a:t>
            </a:r>
            <a:r>
              <a:rPr sz="1500" b="1" spc="3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dos</a:t>
            </a:r>
            <a:r>
              <a:rPr sz="1500" b="1" spc="3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tributos</a:t>
            </a:r>
            <a:r>
              <a:rPr sz="1500" b="1" spc="30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ICMS, </a:t>
            </a:r>
            <a:r>
              <a:rPr sz="1500" b="1" dirty="0">
                <a:latin typeface="Arial"/>
                <a:cs typeface="Arial"/>
              </a:rPr>
              <a:t>ISS,</a:t>
            </a:r>
            <a:r>
              <a:rPr sz="1500" b="1" spc="12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IPI,</a:t>
            </a:r>
            <a:r>
              <a:rPr sz="1500" b="1" spc="13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PIS</a:t>
            </a:r>
            <a:r>
              <a:rPr sz="1500" b="1" spc="13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e</a:t>
            </a:r>
            <a:r>
              <a:rPr sz="1500" b="1" spc="125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COFINS</a:t>
            </a:r>
            <a:r>
              <a:rPr sz="1500" b="1" spc="125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pelos</a:t>
            </a:r>
            <a:r>
              <a:rPr sz="1500" b="1" spc="125" dirty="0">
                <a:latin typeface="Arial"/>
                <a:cs typeface="Arial"/>
              </a:rPr>
              <a:t>  </a:t>
            </a:r>
            <a:r>
              <a:rPr sz="1500" b="1" spc="-10" dirty="0">
                <a:latin typeface="Arial"/>
                <a:cs typeface="Arial"/>
              </a:rPr>
              <a:t>novos </a:t>
            </a:r>
            <a:r>
              <a:rPr sz="1500" b="1" dirty="0">
                <a:latin typeface="Arial"/>
                <a:cs typeface="Arial"/>
              </a:rPr>
              <a:t>tributos</a:t>
            </a:r>
            <a:r>
              <a:rPr sz="1500" b="1" spc="2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CBS</a:t>
            </a:r>
            <a:r>
              <a:rPr sz="1500" b="1" spc="2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(Contribuição</a:t>
            </a:r>
            <a:r>
              <a:rPr sz="1500" b="1" spc="2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sobre</a:t>
            </a:r>
            <a:r>
              <a:rPr sz="1500" b="1" spc="2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Bens </a:t>
            </a:r>
            <a:r>
              <a:rPr sz="1500" b="1" dirty="0">
                <a:latin typeface="Arial"/>
                <a:cs typeface="Arial"/>
              </a:rPr>
              <a:t>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Serviços)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IBS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(Imposto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sobre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Bens </a:t>
            </a:r>
            <a:r>
              <a:rPr sz="1500" b="1" spc="-50" dirty="0">
                <a:latin typeface="Arial"/>
                <a:cs typeface="Arial"/>
              </a:rPr>
              <a:t>e </a:t>
            </a:r>
            <a:r>
              <a:rPr sz="1500" b="1" dirty="0">
                <a:latin typeface="Arial"/>
                <a:cs typeface="Arial"/>
              </a:rPr>
              <a:t>Serviços)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será</a:t>
            </a:r>
            <a:r>
              <a:rPr sz="1500" b="1" spc="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substituído.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Tais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tributos </a:t>
            </a:r>
            <a:r>
              <a:rPr sz="1500" b="1" dirty="0">
                <a:latin typeface="Arial"/>
                <a:cs typeface="Arial"/>
              </a:rPr>
              <a:t>terão</a:t>
            </a:r>
            <a:r>
              <a:rPr sz="1500" b="1" spc="1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alíquotas</a:t>
            </a:r>
            <a:r>
              <a:rPr sz="1500" b="1" spc="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proporcionais</a:t>
            </a:r>
            <a:r>
              <a:rPr sz="1500" b="1" spc="1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às</a:t>
            </a:r>
            <a:r>
              <a:rPr sz="1500" b="1" spc="114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atuais, </a:t>
            </a:r>
            <a:r>
              <a:rPr sz="1500" b="1" dirty="0">
                <a:latin typeface="Arial"/>
                <a:cs typeface="Arial"/>
              </a:rPr>
              <a:t>sem</a:t>
            </a:r>
            <a:r>
              <a:rPr sz="1500" b="1" spc="165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previsão</a:t>
            </a:r>
            <a:r>
              <a:rPr sz="1500" b="1" spc="17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17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aumento</a:t>
            </a:r>
            <a:r>
              <a:rPr sz="1500" b="1" spc="165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na</a:t>
            </a:r>
            <a:r>
              <a:rPr sz="1500" b="1" spc="170" dirty="0">
                <a:latin typeface="Arial"/>
                <a:cs typeface="Arial"/>
              </a:rPr>
              <a:t>  </a:t>
            </a:r>
            <a:r>
              <a:rPr sz="1500" b="1" spc="-10" dirty="0">
                <a:latin typeface="Arial"/>
                <a:cs typeface="Arial"/>
              </a:rPr>
              <a:t>carga </a:t>
            </a:r>
            <a:r>
              <a:rPr sz="1500" b="1" dirty="0">
                <a:latin typeface="Arial"/>
                <a:cs typeface="Arial"/>
              </a:rPr>
              <a:t>tributária</a:t>
            </a:r>
            <a:r>
              <a:rPr sz="1500" b="1" spc="40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para</a:t>
            </a:r>
            <a:r>
              <a:rPr sz="1500" b="1" spc="45" dirty="0">
                <a:latin typeface="Arial"/>
                <a:cs typeface="Arial"/>
              </a:rPr>
              <a:t>  </a:t>
            </a:r>
            <a:r>
              <a:rPr sz="1500" b="1" dirty="0">
                <a:latin typeface="Arial"/>
                <a:cs typeface="Arial"/>
              </a:rPr>
              <a:t>empresas</a:t>
            </a:r>
            <a:r>
              <a:rPr sz="1500" b="1" spc="45" dirty="0">
                <a:latin typeface="Arial"/>
                <a:cs typeface="Arial"/>
              </a:rPr>
              <a:t>  </a:t>
            </a:r>
            <a:r>
              <a:rPr sz="1500" b="1" spc="-10" dirty="0">
                <a:latin typeface="Arial"/>
                <a:cs typeface="Arial"/>
              </a:rPr>
              <a:t>enquadradas </a:t>
            </a:r>
            <a:r>
              <a:rPr sz="1500" b="1" dirty="0">
                <a:latin typeface="Arial"/>
                <a:cs typeface="Arial"/>
              </a:rPr>
              <a:t>no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regime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simplificado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4964" y="1025652"/>
            <a:ext cx="4000499" cy="34152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63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PRINCIPAIS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MUDANÇAS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2907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/>
              <a:t>CONTRIBUIÇÃO</a:t>
            </a:r>
            <a:r>
              <a:rPr spc="-55" dirty="0"/>
              <a:t> </a:t>
            </a:r>
            <a:r>
              <a:rPr dirty="0"/>
              <a:t>DO</a:t>
            </a:r>
            <a:r>
              <a:rPr spc="-80" dirty="0"/>
              <a:t> </a:t>
            </a:r>
            <a:r>
              <a:rPr spc="-25" dirty="0"/>
              <a:t>MEI</a:t>
            </a:r>
          </a:p>
          <a:p>
            <a:pPr marL="12700" marR="5080">
              <a:lnSpc>
                <a:spcPct val="100000"/>
              </a:lnSpc>
            </a:pPr>
            <a:r>
              <a:rPr b="0" dirty="0">
                <a:latin typeface="Arial MT"/>
                <a:cs typeface="Arial MT"/>
              </a:rPr>
              <a:t>A</a:t>
            </a:r>
            <a:r>
              <a:rPr b="0" spc="-7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contribuição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adicional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do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MEI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será </a:t>
            </a:r>
            <a:r>
              <a:rPr dirty="0"/>
              <a:t>reduzida</a:t>
            </a:r>
            <a:r>
              <a:rPr spc="-80" dirty="0"/>
              <a:t> </a:t>
            </a:r>
            <a:r>
              <a:rPr dirty="0"/>
              <a:t>gradualmente</a:t>
            </a:r>
            <a:r>
              <a:rPr spc="-65" dirty="0"/>
              <a:t> </a:t>
            </a:r>
            <a:r>
              <a:rPr dirty="0"/>
              <a:t>até</a:t>
            </a:r>
            <a:r>
              <a:rPr spc="-70" dirty="0"/>
              <a:t> </a:t>
            </a:r>
            <a:r>
              <a:rPr spc="-10" dirty="0"/>
              <a:t>2033</a:t>
            </a:r>
            <a:r>
              <a:rPr b="0" spc="-10" dirty="0">
                <a:latin typeface="Arial MT"/>
                <a:cs typeface="Arial MT"/>
              </a:rPr>
              <a:t>, </a:t>
            </a:r>
            <a:r>
              <a:rPr b="0" dirty="0">
                <a:latin typeface="Arial MT"/>
                <a:cs typeface="Arial MT"/>
              </a:rPr>
              <a:t>quando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passará</a:t>
            </a:r>
            <a:r>
              <a:rPr b="0" spc="-5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ser</a:t>
            </a:r>
            <a:r>
              <a:rPr b="0" spc="-45" dirty="0">
                <a:latin typeface="Arial MT"/>
                <a:cs typeface="Arial MT"/>
              </a:rPr>
              <a:t> </a:t>
            </a:r>
            <a:r>
              <a:rPr dirty="0"/>
              <a:t>R$</a:t>
            </a:r>
            <a:r>
              <a:rPr spc="-60" dirty="0"/>
              <a:t> </a:t>
            </a:r>
            <a:r>
              <a:rPr spc="-10" dirty="0"/>
              <a:t>3,00</a:t>
            </a:r>
            <a:r>
              <a:rPr b="0" spc="-10" dirty="0">
                <a:latin typeface="Arial MT"/>
                <a:cs typeface="Arial M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Arial MT"/>
                <a:cs typeface="Arial MT"/>
              </a:rPr>
              <a:t>A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parte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previdenciária</a:t>
            </a:r>
            <a:r>
              <a:rPr b="0" spc="-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continua</a:t>
            </a:r>
            <a:r>
              <a:rPr b="0" spc="-50" dirty="0">
                <a:latin typeface="Arial MT"/>
                <a:cs typeface="Arial MT"/>
              </a:rPr>
              <a:t> 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latin typeface="Arial MT"/>
                <a:cs typeface="Arial MT"/>
              </a:rPr>
              <a:t>mesma.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346" y="2235941"/>
            <a:ext cx="5032537" cy="28166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632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PRINCIPAIS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MUDANÇAS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397" y="1043127"/>
            <a:ext cx="470281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DATA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OPÇAO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REGIME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opção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pelo Simples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passará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feita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em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setembro,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" y="1624330"/>
            <a:ext cx="18262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5344" algn="l"/>
              </a:tabLst>
            </a:pPr>
            <a:r>
              <a:rPr sz="1400" b="1" spc="-5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não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74675" algn="l"/>
                <a:tab pos="1497965" algn="l"/>
              </a:tabLst>
            </a:pPr>
            <a:r>
              <a:rPr sz="1400" b="1" spc="-20" dirty="0">
                <a:latin typeface="Arial"/>
                <a:cs typeface="Arial"/>
              </a:rPr>
              <a:t>Isso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significa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que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2580" y="1624330"/>
            <a:ext cx="11703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mais</a:t>
            </a:r>
            <a:endParaRPr sz="14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tabLst>
                <a:tab pos="426720" algn="l"/>
              </a:tabLst>
            </a:pP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empresa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0153" y="1624330"/>
            <a:ext cx="16560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5"/>
              </a:spcBef>
              <a:tabLst>
                <a:tab pos="736600" algn="l"/>
                <a:tab pos="1012190" algn="l"/>
                <a:tab pos="1387475" algn="l"/>
              </a:tabLst>
            </a:pPr>
            <a:r>
              <a:rPr sz="1400" b="1" spc="-25" dirty="0">
                <a:latin typeface="Arial"/>
                <a:cs typeface="Arial"/>
              </a:rPr>
              <a:t>em</a:t>
            </a:r>
            <a:r>
              <a:rPr sz="1400" b="1" dirty="0">
                <a:latin typeface="Arial"/>
                <a:cs typeface="Arial"/>
              </a:rPr>
              <a:t>		</a:t>
            </a:r>
            <a:r>
              <a:rPr sz="1400" b="1" spc="-10" dirty="0">
                <a:latin typeface="Arial"/>
                <a:cs typeface="Arial"/>
              </a:rPr>
              <a:t>janeiro. </a:t>
            </a:r>
            <a:r>
              <a:rPr sz="1400" b="1" spc="-25" dirty="0">
                <a:latin typeface="Arial"/>
                <a:cs typeface="Arial"/>
              </a:rPr>
              <a:t>que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optar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397" y="2051050"/>
            <a:ext cx="3671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  <a:tab pos="1854835" algn="l"/>
                <a:tab pos="2757170" algn="l"/>
                <a:tab pos="3559175" algn="l"/>
              </a:tabLst>
            </a:pPr>
            <a:r>
              <a:rPr sz="1400" b="1" spc="-10" dirty="0">
                <a:latin typeface="Arial"/>
                <a:cs typeface="Arial"/>
              </a:rPr>
              <a:t>setembro/2026,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por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exemplo,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passará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0529" y="2051050"/>
            <a:ext cx="927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4545" algn="l"/>
              </a:tabLst>
            </a:pPr>
            <a:r>
              <a:rPr sz="1400" b="1" spc="-10" dirty="0">
                <a:latin typeface="Arial"/>
                <a:cs typeface="Arial"/>
              </a:rPr>
              <a:t>integrar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397" y="2264410"/>
            <a:ext cx="470662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234440" algn="l"/>
                <a:tab pos="1875155" algn="l"/>
                <a:tab pos="2868295" algn="l"/>
                <a:tab pos="3616960" algn="l"/>
              </a:tabLst>
            </a:pPr>
            <a:r>
              <a:rPr sz="1400" b="1" spc="-10" dirty="0">
                <a:latin typeface="Arial"/>
                <a:cs typeface="Arial"/>
              </a:rPr>
              <a:t>Simples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partir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de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janeiro/2027. </a:t>
            </a:r>
            <a:r>
              <a:rPr sz="1400" b="1" dirty="0">
                <a:latin typeface="Arial"/>
                <a:cs typeface="Arial"/>
              </a:rPr>
              <a:t>Essa</a:t>
            </a:r>
            <a:r>
              <a:rPr sz="1400" b="1" spc="3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alteração</a:t>
            </a:r>
            <a:r>
              <a:rPr sz="1400" b="1" spc="3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dá</a:t>
            </a:r>
            <a:r>
              <a:rPr sz="1400" b="1" spc="4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mais</a:t>
            </a:r>
            <a:r>
              <a:rPr sz="1400" b="1" spc="3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tempo</a:t>
            </a:r>
            <a:r>
              <a:rPr sz="1400" b="1" spc="3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para</a:t>
            </a:r>
            <a:r>
              <a:rPr sz="1400" b="1" spc="3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39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planejamento </a:t>
            </a:r>
            <a:r>
              <a:rPr sz="1400" b="1" dirty="0">
                <a:latin typeface="Arial"/>
                <a:cs typeface="Arial"/>
              </a:rPr>
              <a:t>tributário</a:t>
            </a:r>
            <a:r>
              <a:rPr sz="1400" b="1" spc="4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4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compatibiliza</a:t>
            </a:r>
            <a:r>
              <a:rPr sz="1400" b="1" spc="4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4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calendário</a:t>
            </a:r>
            <a:r>
              <a:rPr sz="1400" b="1" spc="4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</a:t>
            </a:r>
            <a:r>
              <a:rPr sz="1400" b="1" spc="4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4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novo </a:t>
            </a:r>
            <a:r>
              <a:rPr sz="1400" b="1" dirty="0">
                <a:latin typeface="Arial"/>
                <a:cs typeface="Arial"/>
              </a:rPr>
              <a:t>sistema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IBS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CBS.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576" y="891540"/>
            <a:ext cx="3587496" cy="33070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7216" y="3259835"/>
            <a:ext cx="3960876" cy="11170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467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TRANSFERÊNCIA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CRÉDITO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758" y="1217803"/>
            <a:ext cx="5180965" cy="29889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170"/>
              </a:spcBef>
            </a:pP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novo</a:t>
            </a:r>
            <a:r>
              <a:rPr sz="1200" b="1" spc="3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sistema</a:t>
            </a:r>
            <a:r>
              <a:rPr sz="1200" b="1" spc="3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tributação,</a:t>
            </a:r>
            <a:r>
              <a:rPr sz="1200" b="1" spc="3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empresas</a:t>
            </a:r>
            <a:r>
              <a:rPr sz="1200" b="1" spc="3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comércio</a:t>
            </a: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serviços </a:t>
            </a:r>
            <a:r>
              <a:rPr sz="1200" b="1" dirty="0">
                <a:latin typeface="Arial"/>
                <a:cs typeface="Arial"/>
              </a:rPr>
              <a:t>passarão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conceder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créditos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IBS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CBS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todos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os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clientes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que </a:t>
            </a:r>
            <a:r>
              <a:rPr sz="1200" b="1" dirty="0">
                <a:latin typeface="Arial"/>
                <a:cs typeface="Arial"/>
              </a:rPr>
              <a:t>forem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“Pessoa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Jurídica”,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independentemente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compra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para </a:t>
            </a:r>
            <a:r>
              <a:rPr sz="1200" b="1" dirty="0">
                <a:latin typeface="Arial"/>
                <a:cs typeface="Arial"/>
              </a:rPr>
              <a:t>revenda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consumo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próprio.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crédito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concedido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será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baseado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no </a:t>
            </a:r>
            <a:r>
              <a:rPr sz="1200" b="1" dirty="0">
                <a:latin typeface="Arial"/>
                <a:cs typeface="Arial"/>
              </a:rPr>
              <a:t>valor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apurado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Simples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Nacional,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mantendo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2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mesma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proporção </a:t>
            </a:r>
            <a:r>
              <a:rPr sz="1200" b="1" dirty="0">
                <a:latin typeface="Arial"/>
                <a:cs typeface="Arial"/>
              </a:rPr>
              <a:t>para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ICMS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incluindo</a:t>
            </a:r>
            <a:r>
              <a:rPr sz="1200" b="1" spc="4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também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montante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ISS,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serão </a:t>
            </a:r>
            <a:r>
              <a:rPr sz="1200" b="1" dirty="0">
                <a:latin typeface="Arial"/>
                <a:cs typeface="Arial"/>
              </a:rPr>
              <a:t>unificados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IBS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dentro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DAS.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4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PIS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Cofins,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serão </a:t>
            </a:r>
            <a:r>
              <a:rPr sz="1200" b="1" dirty="0">
                <a:latin typeface="Arial"/>
                <a:cs typeface="Arial"/>
              </a:rPr>
              <a:t>unificados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IPI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CBS,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passarão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transferir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créditos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base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1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valor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apurado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regime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simplificado,</a:t>
            </a:r>
            <a:r>
              <a:rPr sz="1200" b="1" spc="1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não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mais</a:t>
            </a:r>
            <a:r>
              <a:rPr sz="1200" b="1" spc="1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alíquota </a:t>
            </a:r>
            <a:r>
              <a:rPr sz="1200" b="1" dirty="0">
                <a:latin typeface="Arial"/>
                <a:cs typeface="Arial"/>
              </a:rPr>
              <a:t>cheia,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ocorria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antes.</a:t>
            </a:r>
            <a:endParaRPr sz="1200">
              <a:latin typeface="Arial"/>
              <a:cs typeface="Arial"/>
            </a:endParaRPr>
          </a:p>
          <a:p>
            <a:pPr marL="329565" marR="6985" indent="-317500" algn="just">
              <a:lnSpc>
                <a:spcPts val="1370"/>
              </a:lnSpc>
              <a:spcBef>
                <a:spcPts val="35"/>
              </a:spcBef>
              <a:buClr>
                <a:srgbClr val="585858"/>
              </a:buClr>
              <a:buSzPct val="116666"/>
              <a:buFont typeface="Microsoft Sans Serif"/>
              <a:buChar char="●"/>
              <a:tabLst>
                <a:tab pos="329565" algn="l"/>
              </a:tabLst>
            </a:pP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venda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para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consumidores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finais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pessoa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física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não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dá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direito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créditos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impostos.</a:t>
            </a:r>
            <a:endParaRPr sz="1200">
              <a:latin typeface="Arial"/>
              <a:cs typeface="Arial"/>
            </a:endParaRPr>
          </a:p>
          <a:p>
            <a:pPr marL="330835" indent="-318135" algn="just">
              <a:lnSpc>
                <a:spcPts val="1295"/>
              </a:lnSpc>
              <a:buClr>
                <a:srgbClr val="585858"/>
              </a:buClr>
              <a:buSzPct val="116666"/>
              <a:buFont typeface="Microsoft Sans Serif"/>
              <a:buChar char="●"/>
              <a:tabLst>
                <a:tab pos="330835" algn="l"/>
              </a:tabLst>
            </a:pPr>
            <a:r>
              <a:rPr sz="1200" b="1" dirty="0">
                <a:latin typeface="Arial"/>
                <a:cs typeface="Arial"/>
              </a:rPr>
              <a:t>Apesar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dessa</a:t>
            </a:r>
            <a:r>
              <a:rPr sz="1200" b="1" spc="2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concessão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crédito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aos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compradores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“Pessoa</a:t>
            </a:r>
            <a:endParaRPr sz="1200">
              <a:latin typeface="Arial"/>
              <a:cs typeface="Arial"/>
            </a:endParaRPr>
          </a:p>
          <a:p>
            <a:pPr marL="329565" marR="5715" algn="just">
              <a:lnSpc>
                <a:spcPct val="95000"/>
              </a:lnSpc>
              <a:spcBef>
                <a:spcPts val="35"/>
              </a:spcBef>
            </a:pPr>
            <a:r>
              <a:rPr sz="1200" b="1" dirty="0">
                <a:latin typeface="Arial"/>
                <a:cs typeface="Arial"/>
              </a:rPr>
              <a:t>Jurídica”,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1200" b="1" u="sng" spc="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empresas</a:t>
            </a:r>
            <a:r>
              <a:rPr sz="1200" b="1" u="sng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200" b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r>
              <a:rPr sz="1200" b="1" u="sng" spc="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Nacional</a:t>
            </a:r>
            <a:r>
              <a:rPr sz="1200" b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não</a:t>
            </a:r>
            <a:r>
              <a:rPr sz="1200" b="1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poderão</a:t>
            </a:r>
            <a:r>
              <a:rPr sz="1200" b="1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usar</a:t>
            </a:r>
            <a:r>
              <a:rPr sz="1200" b="1" u="sng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mesma</a:t>
            </a:r>
            <a:r>
              <a:rPr sz="12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mecânica</a:t>
            </a:r>
            <a:r>
              <a:rPr sz="12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créditos</a:t>
            </a:r>
            <a:r>
              <a:rPr sz="12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impostos</a:t>
            </a:r>
            <a:r>
              <a:rPr sz="12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</a:t>
            </a:r>
            <a:r>
              <a:rPr sz="12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reduzir</a:t>
            </a:r>
            <a:r>
              <a:rPr sz="12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2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valor</a:t>
            </a:r>
            <a:r>
              <a:rPr sz="12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DAS</a:t>
            </a:r>
            <a:r>
              <a:rPr sz="1200" b="1" u="sng" spc="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12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</a:t>
            </a:r>
            <a:r>
              <a:rPr sz="1200" b="1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200" b="1" u="sng" spc="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mês,</a:t>
            </a:r>
            <a:r>
              <a:rPr sz="1200" b="1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salvo</a:t>
            </a:r>
            <a:r>
              <a:rPr sz="12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</a:t>
            </a:r>
            <a:r>
              <a:rPr sz="1200" b="1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optarem</a:t>
            </a:r>
            <a:r>
              <a:rPr sz="1200" b="1" u="sng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pelo</a:t>
            </a:r>
            <a:r>
              <a:rPr sz="1200" b="1" u="sng" spc="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sistema</a:t>
            </a:r>
            <a:r>
              <a:rPr sz="12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híbrido</a:t>
            </a:r>
            <a:r>
              <a:rPr sz="12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recolhimento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Nacional,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reforma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vai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possibilitar</a:t>
            </a:r>
            <a:r>
              <a:rPr sz="1200" b="1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2932" y="1025652"/>
            <a:ext cx="2752343" cy="341528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2295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ANTES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DEPOIS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7" y="1063752"/>
            <a:ext cx="5704332" cy="3255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864108"/>
            <a:ext cx="3044952" cy="35829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605" y="1305559"/>
            <a:ext cx="4346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solidFill>
                  <a:srgbClr val="FFFFFF"/>
                </a:solidFill>
                <a:latin typeface="Verdana"/>
                <a:cs typeface="Verdana"/>
              </a:rPr>
              <a:t>OPERAÇÕES</a:t>
            </a:r>
            <a:r>
              <a:rPr sz="36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sz="3600" b="1" spc="-135" dirty="0">
                <a:solidFill>
                  <a:srgbClr val="FFFFFF"/>
                </a:solidFill>
                <a:latin typeface="Verdana"/>
                <a:cs typeface="Verdana"/>
              </a:rPr>
              <a:t>COMBUSTIVÉIS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504" y="-821320"/>
            <a:ext cx="9677504" cy="577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8E78773-0221-43FB-921B-17DA0A83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15" y="60071"/>
            <a:ext cx="7513472" cy="39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40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9143999" cy="513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95"/>
              </a:spcBef>
            </a:pPr>
            <a:r>
              <a:rPr dirty="0"/>
              <a:t>Extinção</a:t>
            </a:r>
            <a:r>
              <a:rPr spc="-3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ISS</a:t>
            </a:r>
            <a:r>
              <a:rPr spc="-40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criação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IBS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5452" y="864108"/>
              <a:ext cx="1716024" cy="2991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599" y="1853895"/>
            <a:ext cx="592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FFFFFF"/>
                </a:solidFill>
                <a:latin typeface="Verdana"/>
                <a:cs typeface="Verdana"/>
              </a:rPr>
              <a:t>SERVIÇOS</a:t>
            </a:r>
            <a:r>
              <a:rPr sz="36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215" dirty="0">
                <a:solidFill>
                  <a:srgbClr val="FFFFFF"/>
                </a:solidFill>
                <a:latin typeface="Verdana"/>
                <a:cs typeface="Verdana"/>
              </a:rPr>
              <a:t>FINANCEIROS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9143999" cy="513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95"/>
              </a:spcBef>
            </a:pPr>
            <a:r>
              <a:rPr dirty="0"/>
              <a:t>Extinção</a:t>
            </a:r>
            <a:r>
              <a:rPr spc="-3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ISS</a:t>
            </a:r>
            <a:r>
              <a:rPr spc="-40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criação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IBS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3194" y="1305559"/>
            <a:ext cx="40817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FFFFFF"/>
                </a:solidFill>
                <a:latin typeface="Verdana"/>
                <a:cs typeface="Verdana"/>
              </a:rPr>
              <a:t>CONSTRUÇÃO</a:t>
            </a:r>
            <a:r>
              <a:rPr sz="36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3600" b="1" spc="-120" dirty="0">
                <a:solidFill>
                  <a:srgbClr val="FFFFFF"/>
                </a:solidFill>
                <a:latin typeface="Verdana"/>
                <a:cs typeface="Verdana"/>
              </a:rPr>
              <a:t>INCORPORAÇÃO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9143999" cy="513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95"/>
              </a:spcBef>
            </a:pPr>
            <a:r>
              <a:rPr dirty="0"/>
              <a:t>Extinção</a:t>
            </a:r>
            <a:r>
              <a:rPr spc="-3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ISS</a:t>
            </a:r>
            <a:r>
              <a:rPr spc="-40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criação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IBS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5452" y="864108"/>
              <a:ext cx="1716024" cy="2991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447" y="1305559"/>
            <a:ext cx="60750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90" dirty="0">
                <a:solidFill>
                  <a:srgbClr val="FFFFFF"/>
                </a:solidFill>
                <a:latin typeface="Verdana"/>
                <a:cs typeface="Verdana"/>
              </a:rPr>
              <a:t>PARCELAMENTO</a:t>
            </a:r>
            <a:r>
              <a:rPr sz="36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6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70" dirty="0">
                <a:solidFill>
                  <a:srgbClr val="FFFFFF"/>
                </a:solidFill>
                <a:latin typeface="Verdana"/>
                <a:cs typeface="Verdana"/>
              </a:rPr>
              <a:t>SOLO </a:t>
            </a: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600" b="1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160" dirty="0">
                <a:solidFill>
                  <a:srgbClr val="FFFFFF"/>
                </a:solidFill>
                <a:latin typeface="Verdana"/>
                <a:cs typeface="Verdana"/>
              </a:rPr>
              <a:t>ALIENAÇÃO</a:t>
            </a:r>
            <a:r>
              <a:rPr sz="36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6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BEM </a:t>
            </a:r>
            <a:r>
              <a:rPr sz="3600" b="1" spc="-20" dirty="0">
                <a:solidFill>
                  <a:srgbClr val="FFFFFF"/>
                </a:solidFill>
                <a:latin typeface="Verdana"/>
                <a:cs typeface="Verdana"/>
              </a:rPr>
              <a:t>IMÓVEL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9143999" cy="513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95"/>
              </a:spcBef>
            </a:pPr>
            <a:r>
              <a:rPr dirty="0"/>
              <a:t>Extinção</a:t>
            </a:r>
            <a:r>
              <a:rPr spc="-3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ISS</a:t>
            </a:r>
            <a:r>
              <a:rPr spc="-40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criação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IBS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5452" y="864108"/>
              <a:ext cx="1716024" cy="2991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E8A8E-4FB4-4C24-908E-05613B9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Regime de Tributação da Indústria, Comercio e Serviços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30828-94F5-4DF8-8EFA-3320A256E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reforma tributária introduz o IVA Dual (CBS federal e IBS subnacional) a partir de 2026, unificando tributos e focando na não cumulatividade (crédito sobre insumos). A indústria ganha competitividade com o fim da cumulatividade, enquanto o setor de serviços pode enfrentar maior carga tributária. O comércio ganha simplificação, com transição gradual até 2033.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230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499F-4B14-44C1-AE2D-2F1825E9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Mudanças e Impactos: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3FA4A3-D801-4340-B134-B3496D86B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Indústria: </a:t>
            </a:r>
            <a:r>
              <a:rPr lang="pt-BR" dirty="0"/>
              <a:t>Substituição de IPI/PIS/</a:t>
            </a:r>
            <a:r>
              <a:rPr lang="pt-BR" dirty="0" err="1"/>
              <a:t>Cofins</a:t>
            </a:r>
            <a:r>
              <a:rPr lang="pt-BR" dirty="0"/>
              <a:t> por CBS e do ICMS por IBS. O Imposto Seletivo (IS) incidirá sobre produtos prejudiciais. A expectativa é de redução da carga cumulativa e aumento da competitividade, com alíquota padrão estimada em torno de 26,5% a 27,3%.</a:t>
            </a:r>
          </a:p>
          <a:p>
            <a:endParaRPr lang="pt-BR" dirty="0"/>
          </a:p>
          <a:p>
            <a:r>
              <a:rPr lang="pt-BR" b="1" dirty="0"/>
              <a:t>Serviços: </a:t>
            </a:r>
            <a:r>
              <a:rPr lang="pt-BR" dirty="0"/>
              <a:t>Setor mais impactado devido à menor quantidade de insumos para crédito tributário. No entanto, há alíquotas reduzidas (redução de 60%) para setores como educação e saúde, e de até 30% para profissionais regulamentados.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4651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8446F-B155-4D41-BB9E-CE0EB95F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Mudanças e Impactos: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C9CA42-C44D-4B78-B8E4-2B324E377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Comércio:</a:t>
            </a:r>
            <a:r>
              <a:rPr lang="pt-BR" dirty="0"/>
              <a:t> A unificação nacional (IBS/CBS) elimina conflitos entre estados e municípios, simplificando obrigações acessórias. O impacto na carga tributária dependerá do aproveitamento de créditos.</a:t>
            </a:r>
          </a:p>
          <a:p>
            <a:r>
              <a:rPr lang="pt-BR" b="1" dirty="0"/>
              <a:t>Regimes Especiais: </a:t>
            </a:r>
            <a:r>
              <a:rPr lang="pt-BR" dirty="0"/>
              <a:t>A legislação estabelece 11 regimes específicos para setores da economia, garantindo adaptações para áreas com particularidades, como combustíveis, serviços financeiros e educação.</a:t>
            </a:r>
          </a:p>
          <a:p>
            <a:r>
              <a:rPr lang="pt-BR" b="1" dirty="0"/>
              <a:t>Transição: </a:t>
            </a:r>
            <a:r>
              <a:rPr lang="pt-BR" dirty="0"/>
              <a:t>Começa em 2026 com alíquota de teste de 1% (0,9% CBS + 0,1% IBS), com substituição progressiva até 2033. </a:t>
            </a:r>
          </a:p>
          <a:p>
            <a:r>
              <a:rPr lang="pt-BR" dirty="0"/>
              <a:t>As empresas do </a:t>
            </a:r>
            <a:r>
              <a:rPr lang="pt-BR" b="1" dirty="0"/>
              <a:t>Simples Nacional </a:t>
            </a:r>
            <a:r>
              <a:rPr lang="pt-BR" dirty="0"/>
              <a:t>poderão optar por continuar no regime atual ou recolher IBS/CBS por fora para permitir a transferência de créditos aos clientes.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4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4535FAA-D0FC-416C-B52F-3830257CA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60" y="446771"/>
            <a:ext cx="6826004" cy="38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71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239CD-B70B-434A-8BF8-4F5FCF81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Obrigado	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53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72C431A-F7CA-4BC7-99D2-4498CE9E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13" y="424245"/>
            <a:ext cx="6866051" cy="38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670" y="85942"/>
            <a:ext cx="8914636" cy="505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C70D8C-06F3-4AAF-9E74-37B03BFF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53" y="857953"/>
            <a:ext cx="6432211" cy="34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05BA7EC-2AB7-4620-9DEC-C0CA6531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81" y="473051"/>
            <a:ext cx="6779283" cy="38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85E5B7-7639-4BD9-9CB2-43CA0FB16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38" y="596947"/>
            <a:ext cx="6559026" cy="36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91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1741</Words>
  <Application>Microsoft Office PowerPoint</Application>
  <PresentationFormat>Apresentação na tela (16:9)</PresentationFormat>
  <Paragraphs>110</Paragraphs>
  <Slides>50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Arial</vt:lpstr>
      <vt:lpstr>Arial MT</vt:lpstr>
      <vt:lpstr>Microsoft Sans Serif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SIMPLES</vt:lpstr>
      <vt:lpstr>SIMPLES NACIONAL</vt:lpstr>
      <vt:lpstr>PRINCIPAIS MUDANÇAS</vt:lpstr>
      <vt:lpstr>SISTEMA HIBRÍDO</vt:lpstr>
      <vt:lpstr>PRINCIPAIS MUDANÇAS</vt:lpstr>
      <vt:lpstr>PRINCIPAIS MUDANÇAS</vt:lpstr>
      <vt:lpstr>SUBSTITUIÇÃO</vt:lpstr>
      <vt:lpstr>PRINCIPAIS MUDANÇAS</vt:lpstr>
      <vt:lpstr>PRINCIPAIS MUDANÇAS</vt:lpstr>
      <vt:lpstr>TRANSFERÊNCIA DE CRÉDITO</vt:lpstr>
      <vt:lpstr>ANTES E DEPOIS</vt:lpstr>
      <vt:lpstr>OPERAÇÕES COM COMBUSTIVÉIS</vt:lpstr>
      <vt:lpstr>Extinção do ISS e criação do IBS</vt:lpstr>
      <vt:lpstr>SERVIÇOS FINANCEIROS</vt:lpstr>
      <vt:lpstr>Extinção do ISS e criação do IBS</vt:lpstr>
      <vt:lpstr>CONSTRUÇÃO E INCORPORAÇÃO</vt:lpstr>
      <vt:lpstr>Extinção do ISS e criação do IBS</vt:lpstr>
      <vt:lpstr>PARCELAMENTO D SOLO E ALIENAÇÃO DE BEM IMÓVEL</vt:lpstr>
      <vt:lpstr>Extinção do ISS e criação do IBS</vt:lpstr>
      <vt:lpstr>Regime de Tributação da Indústria, Comercio e Serviços </vt:lpstr>
      <vt:lpstr>Principais Mudanças e Impactos: </vt:lpstr>
      <vt:lpstr>Principais Mudanças e Impactos: </vt:lpstr>
      <vt:lpstr>Obrigado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Denise Toniolo</dc:creator>
  <cp:lastModifiedBy>Denise Toniolo</cp:lastModifiedBy>
  <cp:revision>8</cp:revision>
  <dcterms:modified xsi:type="dcterms:W3CDTF">2026-02-25T18:51:40Z</dcterms:modified>
</cp:coreProperties>
</file>